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2" r:id="rId7"/>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P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19143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20458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P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937629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16350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25337F1-7D42-4E95-94F6-DBCDA9746A7D}" type="datetimeFigureOut">
              <a:rPr lang="es-PE" smtClean="0"/>
              <a:t>22/06/2016</a:t>
            </a:fld>
            <a:endParaRPr lang="es-PE"/>
          </a:p>
        </p:txBody>
      </p:sp>
      <p:sp>
        <p:nvSpPr>
          <p:cNvPr id="5" name="Marcador de pie de página 4"/>
          <p:cNvSpPr>
            <a:spLocks noGrp="1"/>
          </p:cNvSpPr>
          <p:nvPr>
            <p:ph type="ftr" sz="quarter" idx="11"/>
          </p:nvPr>
        </p:nvSpPr>
        <p:spPr/>
        <p:txBody>
          <a:bodyPr/>
          <a:lstStyle/>
          <a:p>
            <a:endParaRPr lang="es-PE"/>
          </a:p>
        </p:txBody>
      </p:sp>
      <p:sp>
        <p:nvSpPr>
          <p:cNvPr id="6" name="Marcador de número de diapositiva 5"/>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2656857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408554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Marcador de fecha 6"/>
          <p:cNvSpPr>
            <a:spLocks noGrp="1"/>
          </p:cNvSpPr>
          <p:nvPr>
            <p:ph type="dt" sz="half" idx="10"/>
          </p:nvPr>
        </p:nvSpPr>
        <p:spPr/>
        <p:txBody>
          <a:bodyPr/>
          <a:lstStyle/>
          <a:p>
            <a:fld id="{F25337F1-7D42-4E95-94F6-DBCDA9746A7D}" type="datetimeFigureOut">
              <a:rPr lang="es-PE" smtClean="0"/>
              <a:t>22/06/2016</a:t>
            </a:fld>
            <a:endParaRPr lang="es-PE"/>
          </a:p>
        </p:txBody>
      </p:sp>
      <p:sp>
        <p:nvSpPr>
          <p:cNvPr id="8" name="Marcador de pie de página 7"/>
          <p:cNvSpPr>
            <a:spLocks noGrp="1"/>
          </p:cNvSpPr>
          <p:nvPr>
            <p:ph type="ftr" sz="quarter" idx="11"/>
          </p:nvPr>
        </p:nvSpPr>
        <p:spPr/>
        <p:txBody>
          <a:bodyPr/>
          <a:lstStyle/>
          <a:p>
            <a:endParaRPr lang="es-PE"/>
          </a:p>
        </p:txBody>
      </p:sp>
      <p:sp>
        <p:nvSpPr>
          <p:cNvPr id="9" name="Marcador de número de diapositiva 8"/>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65346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PE"/>
          </a:p>
        </p:txBody>
      </p:sp>
      <p:sp>
        <p:nvSpPr>
          <p:cNvPr id="3" name="Marcador de fecha 2"/>
          <p:cNvSpPr>
            <a:spLocks noGrp="1"/>
          </p:cNvSpPr>
          <p:nvPr>
            <p:ph type="dt" sz="half" idx="10"/>
          </p:nvPr>
        </p:nvSpPr>
        <p:spPr/>
        <p:txBody>
          <a:bodyPr/>
          <a:lstStyle/>
          <a:p>
            <a:fld id="{F25337F1-7D42-4E95-94F6-DBCDA9746A7D}" type="datetimeFigureOut">
              <a:rPr lang="es-PE" smtClean="0"/>
              <a:t>22/06/2016</a:t>
            </a:fld>
            <a:endParaRPr lang="es-PE"/>
          </a:p>
        </p:txBody>
      </p:sp>
      <p:sp>
        <p:nvSpPr>
          <p:cNvPr id="4" name="Marcador de pie de página 3"/>
          <p:cNvSpPr>
            <a:spLocks noGrp="1"/>
          </p:cNvSpPr>
          <p:nvPr>
            <p:ph type="ftr" sz="quarter" idx="11"/>
          </p:nvPr>
        </p:nvSpPr>
        <p:spPr/>
        <p:txBody>
          <a:bodyPr/>
          <a:lstStyle/>
          <a:p>
            <a:endParaRPr lang="es-PE"/>
          </a:p>
        </p:txBody>
      </p:sp>
      <p:sp>
        <p:nvSpPr>
          <p:cNvPr id="5" name="Marcador de número de diapositiva 4"/>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4393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25337F1-7D42-4E95-94F6-DBCDA9746A7D}" type="datetimeFigureOut">
              <a:rPr lang="es-PE" smtClean="0"/>
              <a:t>22/06/2016</a:t>
            </a:fld>
            <a:endParaRPr lang="es-PE"/>
          </a:p>
        </p:txBody>
      </p:sp>
      <p:sp>
        <p:nvSpPr>
          <p:cNvPr id="3" name="Marcador de pie de página 2"/>
          <p:cNvSpPr>
            <a:spLocks noGrp="1"/>
          </p:cNvSpPr>
          <p:nvPr>
            <p:ph type="ftr" sz="quarter" idx="11"/>
          </p:nvPr>
        </p:nvSpPr>
        <p:spPr/>
        <p:txBody>
          <a:bodyPr/>
          <a:lstStyle/>
          <a:p>
            <a:endParaRPr lang="es-PE"/>
          </a:p>
        </p:txBody>
      </p:sp>
      <p:sp>
        <p:nvSpPr>
          <p:cNvPr id="4" name="Marcador de número de diapositiva 3"/>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882655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48832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P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25337F1-7D42-4E95-94F6-DBCDA9746A7D}" type="datetimeFigureOut">
              <a:rPr lang="es-PE" smtClean="0"/>
              <a:t>22/06/2016</a:t>
            </a:fld>
            <a:endParaRPr lang="es-PE"/>
          </a:p>
        </p:txBody>
      </p:sp>
      <p:sp>
        <p:nvSpPr>
          <p:cNvPr id="6" name="Marcador de pie de página 5"/>
          <p:cNvSpPr>
            <a:spLocks noGrp="1"/>
          </p:cNvSpPr>
          <p:nvPr>
            <p:ph type="ftr" sz="quarter" idx="11"/>
          </p:nvPr>
        </p:nvSpPr>
        <p:spPr/>
        <p:txBody>
          <a:bodyPr/>
          <a:lstStyle/>
          <a:p>
            <a:endParaRPr lang="es-PE"/>
          </a:p>
        </p:txBody>
      </p:sp>
      <p:sp>
        <p:nvSpPr>
          <p:cNvPr id="7" name="Marcador de número de diapositiva 6"/>
          <p:cNvSpPr>
            <a:spLocks noGrp="1"/>
          </p:cNvSpPr>
          <p:nvPr>
            <p:ph type="sldNum" sz="quarter" idx="12"/>
          </p:nvPr>
        </p:nvSpPr>
        <p:spPr/>
        <p:txBody>
          <a:bodyPr/>
          <a:lstStyle/>
          <a:p>
            <a:fld id="{C911A633-7E8F-4D16-8D93-70DE317B6EA0}" type="slidenum">
              <a:rPr lang="es-PE" smtClean="0"/>
              <a:t>‹Nº›</a:t>
            </a:fld>
            <a:endParaRPr lang="es-PE"/>
          </a:p>
        </p:txBody>
      </p:sp>
    </p:spTree>
    <p:extLst>
      <p:ext uri="{BB962C8B-B14F-4D97-AF65-F5344CB8AC3E}">
        <p14:creationId xmlns:p14="http://schemas.microsoft.com/office/powerpoint/2010/main" val="396740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337F1-7D42-4E95-94F6-DBCDA9746A7D}" type="datetimeFigureOut">
              <a:rPr lang="es-PE" smtClean="0"/>
              <a:t>22/06/2016</a:t>
            </a:fld>
            <a:endParaRPr lang="es-P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11A633-7E8F-4D16-8D93-70DE317B6EA0}" type="slidenum">
              <a:rPr lang="es-PE" smtClean="0"/>
              <a:t>‹Nº›</a:t>
            </a:fld>
            <a:endParaRPr lang="es-PE"/>
          </a:p>
        </p:txBody>
      </p:sp>
    </p:spTree>
    <p:extLst>
      <p:ext uri="{BB962C8B-B14F-4D97-AF65-F5344CB8AC3E}">
        <p14:creationId xmlns:p14="http://schemas.microsoft.com/office/powerpoint/2010/main" val="869110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16" name="Rectángulo 15"/>
          <p:cNvSpPr/>
          <p:nvPr/>
        </p:nvSpPr>
        <p:spPr>
          <a:xfrm>
            <a:off x="160706" y="1158119"/>
            <a:ext cx="9992299" cy="507831"/>
          </a:xfrm>
          <a:prstGeom prst="rect">
            <a:avLst/>
          </a:prstGeom>
        </p:spPr>
        <p:txBody>
          <a:bodyPr wrap="square">
            <a:spAutoFit/>
          </a:bodyPr>
          <a:lstStyle/>
          <a:p>
            <a:pPr algn="just">
              <a:lnSpc>
                <a:spcPct val="150000"/>
              </a:lnSpc>
              <a:spcBef>
                <a:spcPts val="1600"/>
              </a:spcBef>
              <a:spcAft>
                <a:spcPts val="0"/>
              </a:spcAft>
            </a:pPr>
            <a:r>
              <a:rPr lang="es-PE" b="1" kern="0" cap="all" spc="20" dirty="0" smtClean="0">
                <a:solidFill>
                  <a:srgbClr val="A6A6A6"/>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CASO 1:</a:t>
            </a:r>
            <a:r>
              <a:rPr lang="es-PE" sz="1600" b="1" kern="0" cap="all" spc="20" dirty="0" smtClean="0">
                <a:solidFill>
                  <a:srgbClr val="A6A6A6"/>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s-PE" b="1" kern="0" cap="all" spc="20" dirty="0" smtClean="0">
                <a:solidFill>
                  <a:schemeClr val="accent1">
                    <a:lumMod val="50000"/>
                  </a:schemeClr>
                </a:solidFill>
                <a:effectLst/>
                <a:latin typeface="Calibri Light" panose="020F0302020204030204" pitchFamily="34" charset="0"/>
                <a:ea typeface="Times New Roman" panose="02020603050405020304" pitchFamily="18" charset="0"/>
                <a:cs typeface="Times New Roman" panose="02020603050405020304" pitchFamily="18" charset="0"/>
              </a:rPr>
              <a:t>MODIFICACIÓN DE UN FALLO JUDICIAL DESFAVORABLE EN EJERCICIOS SUBSIGUIENTES</a:t>
            </a:r>
            <a:endParaRPr lang="es-PE" b="1" kern="0" cap="all" spc="20" dirty="0">
              <a:solidFill>
                <a:schemeClr val="accent1">
                  <a:lumMod val="50000"/>
                </a:schemeClr>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2378168873"/>
              </p:ext>
            </p:extLst>
          </p:nvPr>
        </p:nvGraphicFramePr>
        <p:xfrm>
          <a:off x="186982" y="1994974"/>
          <a:ext cx="6652170" cy="2126742"/>
        </p:xfrm>
        <a:graphic>
          <a:graphicData uri="http://schemas.openxmlformats.org/drawingml/2006/table">
            <a:tbl>
              <a:tblPr firstRow="1" firstCol="1" bandRow="1">
                <a:tableStyleId>{125E5076-3810-47DD-B79F-674D7AD40C01}</a:tableStyleId>
              </a:tblPr>
              <a:tblGrid>
                <a:gridCol w="6652170"/>
              </a:tblGrid>
              <a:tr h="160020">
                <a:tc>
                  <a:txBody>
                    <a:bodyPr/>
                    <a:lstStyle/>
                    <a:p>
                      <a:pPr algn="l">
                        <a:lnSpc>
                          <a:spcPct val="150000"/>
                        </a:lnSpc>
                        <a:spcAft>
                          <a:spcPts val="0"/>
                        </a:spcAft>
                      </a:pPr>
                      <a:r>
                        <a:rPr lang="es-PE" sz="1600" dirty="0">
                          <a:effectLst/>
                        </a:rPr>
                        <a:t>ESCENARIO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49605">
                <a:tc>
                  <a:txBody>
                    <a:bodyPr/>
                    <a:lstStyle/>
                    <a:p>
                      <a:pPr marL="0" lvl="0" indent="0" algn="just">
                        <a:lnSpc>
                          <a:spcPct val="107000"/>
                        </a:lnSpc>
                        <a:spcAft>
                          <a:spcPts val="1000"/>
                        </a:spcAft>
                        <a:buFont typeface="Wingdings" panose="05000000000000000000" pitchFamily="2" charset="2"/>
                        <a:buNone/>
                      </a:pPr>
                      <a:r>
                        <a:rPr lang="es-PE" sz="1800" b="0" dirty="0">
                          <a:effectLst/>
                        </a:rPr>
                        <a:t>Una entidad pública </a:t>
                      </a:r>
                      <a:r>
                        <a:rPr lang="es-PE" sz="1800" b="0" dirty="0" smtClean="0">
                          <a:effectLst/>
                        </a:rPr>
                        <a:t>registró contablemente una provisión en </a:t>
                      </a:r>
                      <a:r>
                        <a:rPr lang="es-PE" sz="1800" b="0" dirty="0">
                          <a:effectLst/>
                        </a:rPr>
                        <a:t>el ejercicio </a:t>
                      </a:r>
                      <a:r>
                        <a:rPr lang="es-PE" sz="1800" b="0" dirty="0" smtClean="0">
                          <a:effectLst/>
                        </a:rPr>
                        <a:t>2012, derivada de una </a:t>
                      </a:r>
                      <a:r>
                        <a:rPr lang="es-PE" sz="1800" b="0" dirty="0">
                          <a:effectLst/>
                        </a:rPr>
                        <a:t>demanda en contra </a:t>
                      </a:r>
                      <a:r>
                        <a:rPr lang="es-PE" sz="1800" b="0" dirty="0" smtClean="0">
                          <a:effectLst/>
                        </a:rPr>
                        <a:t>de ésta por </a:t>
                      </a:r>
                      <a:r>
                        <a:rPr lang="es-PE" sz="1800" b="0" dirty="0">
                          <a:effectLst/>
                        </a:rPr>
                        <a:t>S/ 120 000 </a:t>
                      </a:r>
                      <a:r>
                        <a:rPr lang="es-PE" sz="1800" b="0" dirty="0" smtClean="0">
                          <a:effectLst/>
                        </a:rPr>
                        <a:t>soles (despido </a:t>
                      </a:r>
                      <a:r>
                        <a:rPr lang="es-PE" sz="1800" b="0" dirty="0">
                          <a:effectLst/>
                        </a:rPr>
                        <a:t>arbitrario a un trabajador), a razón que la sentencia en primera instancia le fue desfavorable. Posteriormente, en el ejercicio 2014, el fallo en segunda instancia </a:t>
                      </a:r>
                      <a:r>
                        <a:rPr lang="es-PE" sz="1800" b="0" dirty="0" smtClean="0">
                          <a:effectLst/>
                        </a:rPr>
                        <a:t>fue </a:t>
                      </a:r>
                      <a:r>
                        <a:rPr lang="es-PE" sz="1800" b="0" dirty="0">
                          <a:effectLst/>
                        </a:rPr>
                        <a:t>favorable a esta entidad pública. </a:t>
                      </a:r>
                      <a:endParaRPr lang="es-PE"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687828394"/>
              </p:ext>
            </p:extLst>
          </p:nvPr>
        </p:nvGraphicFramePr>
        <p:xfrm>
          <a:off x="191466" y="4274088"/>
          <a:ext cx="6643201" cy="996696"/>
        </p:xfrm>
        <a:graphic>
          <a:graphicData uri="http://schemas.openxmlformats.org/drawingml/2006/table">
            <a:tbl>
              <a:tblPr firstRow="1" firstCol="1" bandRow="1">
                <a:tableStyleId>{125E5076-3810-47DD-B79F-674D7AD40C01}</a:tableStyleId>
              </a:tblPr>
              <a:tblGrid>
                <a:gridCol w="6643201"/>
              </a:tblGrid>
              <a:tr h="279400">
                <a:tc>
                  <a:txBody>
                    <a:bodyPr/>
                    <a:lstStyle/>
                    <a:p>
                      <a:pPr algn="l">
                        <a:lnSpc>
                          <a:spcPct val="150000"/>
                        </a:lnSpc>
                        <a:spcAft>
                          <a:spcPts val="0"/>
                        </a:spcAft>
                      </a:pPr>
                      <a:r>
                        <a:rPr lang="es-PE" sz="1600" b="1" kern="1200" dirty="0">
                          <a:solidFill>
                            <a:schemeClr val="lt1"/>
                          </a:solidFill>
                          <a:effectLst/>
                          <a:latin typeface="+mn-lt"/>
                          <a:ea typeface="+mn-ea"/>
                          <a:cs typeface="+mn-cs"/>
                        </a:rPr>
                        <a:t>SE PIDE </a:t>
                      </a:r>
                    </a:p>
                  </a:txBody>
                  <a:tcPr marL="68580" marR="68580" marT="0" marB="0" anchor="ctr"/>
                </a:tc>
              </a:tr>
              <a:tr h="412750">
                <a:tc>
                  <a:txBody>
                    <a:bodyPr/>
                    <a:lstStyle/>
                    <a:p>
                      <a:pPr marL="0" lvl="0" indent="0" algn="just">
                        <a:lnSpc>
                          <a:spcPct val="115000"/>
                        </a:lnSpc>
                        <a:spcAft>
                          <a:spcPts val="1000"/>
                        </a:spcAft>
                        <a:buFont typeface="Wingdings" panose="05000000000000000000" pitchFamily="2" charset="2"/>
                        <a:buNone/>
                      </a:pPr>
                      <a:r>
                        <a:rPr lang="es-PE" sz="1800" b="0" kern="1200" dirty="0">
                          <a:solidFill>
                            <a:schemeClr val="lt1"/>
                          </a:solidFill>
                          <a:effectLst/>
                          <a:latin typeface="+mn-lt"/>
                          <a:ea typeface="+mn-ea"/>
                          <a:cs typeface="+mn-cs"/>
                        </a:rPr>
                        <a:t>Efectuar el registro contable en el ejercicio 2012 y 2014 respectivamente.</a:t>
                      </a:r>
                    </a:p>
                  </a:txBody>
                  <a:tcPr marL="68580" marR="68580" marT="0" marB="0"/>
                </a:tc>
              </a:tr>
            </a:tbl>
          </a:graphicData>
        </a:graphic>
      </p:graphicFrame>
      <p:pic>
        <p:nvPicPr>
          <p:cNvPr id="20" name="Imagen 19"/>
          <p:cNvPicPr>
            <a:picLocks noChangeAspect="1"/>
          </p:cNvPicPr>
          <p:nvPr/>
        </p:nvPicPr>
        <p:blipFill rotWithShape="1">
          <a:blip r:embed="rId3">
            <a:biLevel thresh="25000"/>
          </a:blip>
          <a:srcRect l="11619" t="33873" r="46000" b="26000"/>
          <a:stretch/>
        </p:blipFill>
        <p:spPr>
          <a:xfrm>
            <a:off x="7207652" y="2366868"/>
            <a:ext cx="4331202" cy="2306730"/>
          </a:xfrm>
          <a:prstGeom prst="rect">
            <a:avLst/>
          </a:prstGeom>
        </p:spPr>
      </p:pic>
    </p:spTree>
    <p:extLst>
      <p:ext uri="{BB962C8B-B14F-4D97-AF65-F5344CB8AC3E}">
        <p14:creationId xmlns:p14="http://schemas.microsoft.com/office/powerpoint/2010/main" val="245397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55"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000" fill="hold"/>
                                        <p:tgtEl>
                                          <p:spTgt spid="20"/>
                                        </p:tgtEl>
                                        <p:attrNameLst>
                                          <p:attrName>ppt_w</p:attrName>
                                        </p:attrNameLst>
                                      </p:cBhvr>
                                      <p:tavLst>
                                        <p:tav tm="0">
                                          <p:val>
                                            <p:strVal val="#ppt_w*0.70"/>
                                          </p:val>
                                        </p:tav>
                                        <p:tav tm="100000">
                                          <p:val>
                                            <p:strVal val="#ppt_w"/>
                                          </p:val>
                                        </p:tav>
                                      </p:tavLst>
                                    </p:anim>
                                    <p:anim calcmode="lin" valueType="num">
                                      <p:cBhvr>
                                        <p:cTn id="12" dur="1000" fill="hold"/>
                                        <p:tgtEl>
                                          <p:spTgt spid="20"/>
                                        </p:tgtEl>
                                        <p:attrNameLst>
                                          <p:attrName>ppt_h</p:attrName>
                                        </p:attrNameLst>
                                      </p:cBhvr>
                                      <p:tavLst>
                                        <p:tav tm="0">
                                          <p:val>
                                            <p:strVal val="#ppt_h"/>
                                          </p:val>
                                        </p:tav>
                                        <p:tav tm="100000">
                                          <p:val>
                                            <p:strVal val="#ppt_h"/>
                                          </p:val>
                                        </p:tav>
                                      </p:tavLst>
                                    </p:anim>
                                    <p:animEffect transition="in" filter="fade">
                                      <p:cBhvr>
                                        <p:cTn id="13" dur="10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2000" fill="hold"/>
                                        <p:tgtEl>
                                          <p:spTgt spid="17"/>
                                        </p:tgtEl>
                                        <p:attrNameLst>
                                          <p:attrName>ppt_x</p:attrName>
                                        </p:attrNameLst>
                                      </p:cBhvr>
                                      <p:tavLst>
                                        <p:tav tm="0">
                                          <p:val>
                                            <p:strVal val="#ppt_x"/>
                                          </p:val>
                                        </p:tav>
                                        <p:tav tm="100000">
                                          <p:val>
                                            <p:strVal val="#ppt_x"/>
                                          </p:val>
                                        </p:tav>
                                      </p:tavLst>
                                    </p:anim>
                                    <p:anim calcmode="lin" valueType="num">
                                      <p:cBhvr additive="base">
                                        <p:cTn id="19" dur="2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2" name="Rectángulo 1"/>
          <p:cNvSpPr/>
          <p:nvPr/>
        </p:nvSpPr>
        <p:spPr>
          <a:xfrm>
            <a:off x="1714500" y="1617325"/>
            <a:ext cx="8763000" cy="2954655"/>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PE" sz="2400" i="1" dirty="0"/>
              <a:t>Las estimaciones contables, determinadas de manera razonable, son un componente esencial de la elaboración de los Estados Financieros, y no menoscaba su </a:t>
            </a:r>
            <a:r>
              <a:rPr lang="es-PE" sz="2400" i="1" dirty="0" smtClean="0"/>
              <a:t>fiabilidad </a:t>
            </a:r>
            <a:r>
              <a:rPr lang="es-PE" b="1" i="1" dirty="0" smtClean="0">
                <a:solidFill>
                  <a:srgbClr val="FF0000"/>
                </a:solidFill>
              </a:rPr>
              <a:t>(</a:t>
            </a:r>
            <a:r>
              <a:rPr lang="es-PE"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Párrafo 4.41 Marco Conceptual para la Información Financiera del </a:t>
            </a:r>
            <a:r>
              <a:rPr lang="es-PE" b="1" dirty="0" smtClean="0">
                <a:solidFill>
                  <a:srgbClr val="FF0000"/>
                </a:solidFill>
                <a:latin typeface="Calibri" panose="020F0502020204030204" pitchFamily="34" charset="0"/>
                <a:ea typeface="Times New Roman" panose="02020603050405020304" pitchFamily="18" charset="0"/>
                <a:cs typeface="Times New Roman" panose="02020603050405020304" pitchFamily="18" charset="0"/>
              </a:rPr>
              <a:t>IASB</a:t>
            </a:r>
            <a:r>
              <a:rPr lang="es-PE" b="1" i="1" dirty="0" smtClean="0">
                <a:solidFill>
                  <a:srgbClr val="FF0000"/>
                </a:solidFill>
              </a:rPr>
              <a:t>)</a:t>
            </a:r>
            <a:r>
              <a:rPr lang="es-PE" b="1" dirty="0" smtClean="0">
                <a:solidFill>
                  <a:srgbClr val="FF0000"/>
                </a:solidFill>
              </a:rPr>
              <a:t>. </a:t>
            </a:r>
          </a:p>
          <a:p>
            <a:pPr algn="just"/>
            <a:endParaRPr lang="es-PE" sz="2400" b="1" dirty="0" smtClean="0">
              <a:solidFill>
                <a:srgbClr val="FF0000"/>
              </a:solidFill>
            </a:endParaRPr>
          </a:p>
          <a:p>
            <a:pPr algn="just"/>
            <a:r>
              <a:rPr lang="es-PE" sz="2400" dirty="0" smtClean="0"/>
              <a:t>Son </a:t>
            </a:r>
            <a:r>
              <a:rPr lang="es-PE" sz="2400" dirty="0"/>
              <a:t>ejemplos de estimaciones contables: la vida útil de los activos duraderos, la estimación de cuentas incobrables, las provisiones por demandas judiciales, etc</a:t>
            </a:r>
            <a:r>
              <a:rPr lang="es-PE" sz="2400" dirty="0" smtClean="0"/>
              <a:t>.</a:t>
            </a:r>
            <a:endParaRPr lang="es-PE" sz="2400" dirty="0"/>
          </a:p>
        </p:txBody>
      </p:sp>
      <p:sp>
        <p:nvSpPr>
          <p:cNvPr id="3" name="Rectángulo 2"/>
          <p:cNvSpPr/>
          <p:nvPr/>
        </p:nvSpPr>
        <p:spPr>
          <a:xfrm>
            <a:off x="3310413" y="4653344"/>
            <a:ext cx="5571171" cy="954107"/>
          </a:xfrm>
          <a:prstGeom prst="rect">
            <a:avLst/>
          </a:prstGeom>
          <a:noFill/>
        </p:spPr>
        <p:txBody>
          <a:bodyPr wrap="square" lIns="91440" tIns="45720" rIns="91440" bIns="45720">
            <a:spAutoFit/>
          </a:bodyPr>
          <a:lstStyle/>
          <a:p>
            <a:pPr algn="ctr"/>
            <a:r>
              <a:rPr lang="es-ES" sz="2800" dirty="0">
                <a:ln w="0"/>
                <a:solidFill>
                  <a:srgbClr val="0070C0"/>
                </a:solidFill>
                <a:effectLst>
                  <a:outerShdw blurRad="38100" dist="19050" dir="2700000" algn="tl" rotWithShape="0">
                    <a:schemeClr val="dk1">
                      <a:alpha val="40000"/>
                    </a:schemeClr>
                  </a:outerShdw>
                </a:effectLst>
              </a:rPr>
              <a:t>¿</a:t>
            </a:r>
            <a:r>
              <a:rPr lang="es-ES" sz="2800" b="0" cap="none" spc="0" dirty="0" smtClean="0">
                <a:ln w="0"/>
                <a:solidFill>
                  <a:srgbClr val="0070C0"/>
                </a:solidFill>
                <a:effectLst>
                  <a:outerShdw blurRad="38100" dist="19050" dir="2700000" algn="tl" rotWithShape="0">
                    <a:schemeClr val="dk1">
                      <a:alpha val="40000"/>
                    </a:schemeClr>
                  </a:outerShdw>
                </a:effectLst>
              </a:rPr>
              <a:t>Las estimaciones son susceptibles de modificación o ajuste?</a:t>
            </a:r>
            <a:endParaRPr lang="es-ES" sz="2800" b="0" cap="none" spc="0" dirty="0">
              <a:ln w="0"/>
              <a:solidFill>
                <a:srgbClr val="0070C0"/>
              </a:solidFill>
              <a:effectLst>
                <a:outerShdw blurRad="38100" dist="19050" dir="2700000" algn="tl" rotWithShape="0">
                  <a:schemeClr val="dk1">
                    <a:alpha val="40000"/>
                  </a:schemeClr>
                </a:outerShdw>
              </a:effectLst>
            </a:endParaRPr>
          </a:p>
        </p:txBody>
      </p:sp>
      <p:sp>
        <p:nvSpPr>
          <p:cNvPr id="4" name="Rectángulo 3"/>
          <p:cNvSpPr/>
          <p:nvPr/>
        </p:nvSpPr>
        <p:spPr>
          <a:xfrm>
            <a:off x="5747986" y="5607451"/>
            <a:ext cx="696024" cy="923330"/>
          </a:xfrm>
          <a:prstGeom prst="rect">
            <a:avLst/>
          </a:prstGeom>
          <a:noFill/>
        </p:spPr>
        <p:txBody>
          <a:bodyPr wrap="none" lIns="91440" tIns="45720" rIns="91440" bIns="45720">
            <a:spAutoFit/>
          </a:bodyPr>
          <a:lstStyle/>
          <a:p>
            <a:pPr algn="ctr"/>
            <a:r>
              <a:rPr lang="es-ES" sz="5400" b="1" dirty="0" smtClean="0">
                <a:ln w="9525">
                  <a:solidFill>
                    <a:schemeClr val="bg1"/>
                  </a:solidFill>
                  <a:prstDash val="solid"/>
                </a:ln>
                <a:effectLst>
                  <a:outerShdw blurRad="12700" dist="38100" dir="2700000" algn="tl" rotWithShape="0">
                    <a:schemeClr val="bg1">
                      <a:lumMod val="50000"/>
                    </a:schemeClr>
                  </a:outerShdw>
                </a:effectLst>
              </a:rPr>
              <a:t>SI</a:t>
            </a:r>
            <a:endParaRPr lang="es-E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539330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2326706100"/>
              </p:ext>
            </p:extLst>
          </p:nvPr>
        </p:nvGraphicFramePr>
        <p:xfrm>
          <a:off x="186982" y="1051545"/>
          <a:ext cx="3490496" cy="4911933"/>
        </p:xfrm>
        <a:graphic>
          <a:graphicData uri="http://schemas.openxmlformats.org/drawingml/2006/table">
            <a:tbl>
              <a:tblPr firstRow="1" firstCol="1" bandRow="1">
                <a:tableStyleId>{125E5076-3810-47DD-B79F-674D7AD40C01}</a:tableStyleId>
              </a:tblPr>
              <a:tblGrid>
                <a:gridCol w="3490496"/>
              </a:tblGrid>
              <a:tr h="575907">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336026">
                <a:tc>
                  <a:txBody>
                    <a:bodyPr/>
                    <a:lstStyle/>
                    <a:p>
                      <a:pPr algn="just"/>
                      <a:r>
                        <a:rPr lang="es-PE" sz="1600" b="0" kern="1200" dirty="0" smtClean="0">
                          <a:solidFill>
                            <a:schemeClr val="lt1"/>
                          </a:solidFill>
                          <a:effectLst/>
                          <a:latin typeface="+mn-lt"/>
                          <a:ea typeface="+mn-ea"/>
                          <a:cs typeface="+mn-cs"/>
                        </a:rPr>
                        <a:t>De acuerdo con el párrafo 37 de la NICSP 03</a:t>
                      </a:r>
                      <a:r>
                        <a:rPr lang="es-PE" sz="1600" b="0" i="1" kern="1200" dirty="0" smtClean="0">
                          <a:solidFill>
                            <a:schemeClr val="accent4">
                              <a:lumMod val="40000"/>
                              <a:lumOff val="60000"/>
                            </a:schemeClr>
                          </a:solidFill>
                          <a:effectLst/>
                          <a:latin typeface="+mn-lt"/>
                          <a:ea typeface="+mn-ea"/>
                          <a:cs typeface="+mn-cs"/>
                        </a:rPr>
                        <a:t>, “el proceso de estimación implica la utilización de juicios profesionales basados en la información fiable disponible más reciente”. </a:t>
                      </a:r>
                      <a:r>
                        <a:rPr lang="es-PE" sz="1600" b="0" kern="1200" dirty="0" smtClean="0">
                          <a:solidFill>
                            <a:schemeClr val="lt1"/>
                          </a:solidFill>
                          <a:effectLst/>
                          <a:latin typeface="+mn-lt"/>
                          <a:ea typeface="+mn-ea"/>
                          <a:cs typeface="+mn-cs"/>
                        </a:rPr>
                        <a:t>Las estimaciones por tanto, son parte esencial de la contabilidad, y no le restan fiabilidad, aun cuando sean aproximaciones razonables. En el presente caso, la demanda judicial desfavorable en primera instancia se considera una “provisión” para la entidad, es decir, un pasivo que alberga incertidumbre en su costo y en el tiempo de pago. El registro contable en el ejercicio 2012 sería como sigue: </a:t>
                      </a:r>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17" name="Imagen 16"/>
          <p:cNvPicPr/>
          <p:nvPr/>
        </p:nvPicPr>
        <p:blipFill rotWithShape="1">
          <a:blip r:embed="rId3"/>
          <a:srcRect l="24970" t="20274" r="24940" b="22713"/>
          <a:stretch/>
        </p:blipFill>
        <p:spPr bwMode="auto">
          <a:xfrm>
            <a:off x="3776870" y="1040639"/>
            <a:ext cx="8189843" cy="5121622"/>
          </a:xfrm>
          <a:prstGeom prst="rect">
            <a:avLst/>
          </a:prstGeom>
          <a:ln>
            <a:noFill/>
          </a:ln>
          <a:extLst>
            <a:ext uri="{53640926-AAD7-44D8-BBD7-CCE9431645EC}">
              <a14:shadowObscured xmlns:a14="http://schemas.microsoft.com/office/drawing/2010/main"/>
            </a:ext>
          </a:extLst>
        </p:spPr>
      </p:pic>
      <p:sp>
        <p:nvSpPr>
          <p:cNvPr id="15" name="Rectángulo redondeado 14"/>
          <p:cNvSpPr/>
          <p:nvPr/>
        </p:nvSpPr>
        <p:spPr>
          <a:xfrm>
            <a:off x="4810539" y="1509712"/>
            <a:ext cx="923511" cy="390525"/>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59484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2000" fill="hold"/>
                                        <p:tgtEl>
                                          <p:spTgt spid="16"/>
                                        </p:tgtEl>
                                        <p:attrNameLst>
                                          <p:attrName>ppt_w</p:attrName>
                                        </p:attrNameLst>
                                      </p:cBhvr>
                                      <p:tavLst>
                                        <p:tav tm="0">
                                          <p:val>
                                            <p:strVal val="#ppt_w+.3"/>
                                          </p:val>
                                        </p:tav>
                                        <p:tav tm="100000">
                                          <p:val>
                                            <p:strVal val="#ppt_w"/>
                                          </p:val>
                                        </p:tav>
                                      </p:tavLst>
                                    </p:anim>
                                    <p:anim calcmode="lin" valueType="num">
                                      <p:cBhvr>
                                        <p:cTn id="8" dur="2000" fill="hold"/>
                                        <p:tgtEl>
                                          <p:spTgt spid="16"/>
                                        </p:tgtEl>
                                        <p:attrNameLst>
                                          <p:attrName>ppt_h</p:attrName>
                                        </p:attrNameLst>
                                      </p:cBhvr>
                                      <p:tavLst>
                                        <p:tav tm="0">
                                          <p:val>
                                            <p:strVal val="#ppt_h"/>
                                          </p:val>
                                        </p:tav>
                                        <p:tav tm="100000">
                                          <p:val>
                                            <p:strVal val="#ppt_h"/>
                                          </p:val>
                                        </p:tav>
                                      </p:tavLst>
                                    </p:anim>
                                    <p:animEffect transition="in" filter="fade">
                                      <p:cBhvr>
                                        <p:cTn id="9" dur="20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3000"/>
                                        <p:tgtEl>
                                          <p:spTgt spid="17"/>
                                        </p:tgtEl>
                                      </p:cBhvr>
                                    </p:animEffect>
                                    <p:anim calcmode="lin" valueType="num">
                                      <p:cBhvr>
                                        <p:cTn id="15" dur="3000" fill="hold"/>
                                        <p:tgtEl>
                                          <p:spTgt spid="17"/>
                                        </p:tgtEl>
                                        <p:attrNameLst>
                                          <p:attrName>ppt_x</p:attrName>
                                        </p:attrNameLst>
                                      </p:cBhvr>
                                      <p:tavLst>
                                        <p:tav tm="0">
                                          <p:val>
                                            <p:strVal val="#ppt_x"/>
                                          </p:val>
                                        </p:tav>
                                        <p:tav tm="100000">
                                          <p:val>
                                            <p:strVal val="#ppt_x"/>
                                          </p:val>
                                        </p:tav>
                                      </p:tavLst>
                                    </p:anim>
                                    <p:anim calcmode="lin" valueType="num">
                                      <p:cBhvr>
                                        <p:cTn id="16" dur="3000" fill="hold"/>
                                        <p:tgtEl>
                                          <p:spTgt spid="17"/>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2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edge">
                                      <p:cBhvr>
                                        <p:cTn id="20"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2381149114"/>
              </p:ext>
            </p:extLst>
          </p:nvPr>
        </p:nvGraphicFramePr>
        <p:xfrm>
          <a:off x="186982" y="1051545"/>
          <a:ext cx="3610318" cy="5513667"/>
        </p:xfrm>
        <a:graphic>
          <a:graphicData uri="http://schemas.openxmlformats.org/drawingml/2006/table">
            <a:tbl>
              <a:tblPr firstRow="1" firstCol="1" bandRow="1">
                <a:tableStyleId>{125E5076-3810-47DD-B79F-674D7AD40C01}</a:tableStyleId>
              </a:tblPr>
              <a:tblGrid>
                <a:gridCol w="3610318"/>
              </a:tblGrid>
              <a:tr h="575907">
                <a:tc>
                  <a:txBody>
                    <a:bodyPr/>
                    <a:lstStyle/>
                    <a:p>
                      <a:pPr algn="l">
                        <a:lnSpc>
                          <a:spcPct val="150000"/>
                        </a:lnSpc>
                        <a:spcAft>
                          <a:spcPts val="0"/>
                        </a:spcAft>
                      </a:pPr>
                      <a:r>
                        <a:rPr lang="es-PE" sz="1600" dirty="0" smtClean="0">
                          <a:effectLst/>
                        </a:rPr>
                        <a:t>DESARROLLO</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336026">
                <a:tc>
                  <a:txBody>
                    <a:bodyPr/>
                    <a:lstStyle/>
                    <a:p>
                      <a:pPr algn="just"/>
                      <a:r>
                        <a:rPr lang="es-PE" sz="1600" b="0" kern="1200" dirty="0" smtClean="0">
                          <a:solidFill>
                            <a:schemeClr val="lt1"/>
                          </a:solidFill>
                          <a:effectLst/>
                          <a:latin typeface="+mn-lt"/>
                          <a:ea typeface="+mn-ea"/>
                          <a:cs typeface="+mn-cs"/>
                        </a:rPr>
                        <a:t>En el ejercicio 2014 el escenario es distinto, ya que en segunda instancia, el fallo es favorable a la entidad pública. Recordemos que un cambio en las estimaciones, </a:t>
                      </a:r>
                      <a:r>
                        <a:rPr lang="es-PE" sz="1600" b="0" i="1" kern="1200" dirty="0" smtClean="0">
                          <a:solidFill>
                            <a:schemeClr val="accent4">
                              <a:lumMod val="40000"/>
                              <a:lumOff val="60000"/>
                            </a:schemeClr>
                          </a:solidFill>
                          <a:effectLst/>
                          <a:latin typeface="+mn-lt"/>
                          <a:ea typeface="+mn-ea"/>
                          <a:cs typeface="+mn-cs"/>
                        </a:rPr>
                        <a:t>“son el resultado de nueva información o de nuevos acontecimientos y, en consecuencia, no son correcciones de error</a:t>
                      </a:r>
                      <a:r>
                        <a:rPr lang="es-PE" sz="1600" b="0" i="1" kern="1200" baseline="30000" dirty="0" smtClean="0">
                          <a:solidFill>
                            <a:schemeClr val="accent4">
                              <a:lumMod val="40000"/>
                              <a:lumOff val="60000"/>
                            </a:schemeClr>
                          </a:solidFill>
                          <a:effectLst/>
                          <a:latin typeface="+mn-lt"/>
                          <a:ea typeface="+mn-ea"/>
                          <a:cs typeface="+mn-cs"/>
                        </a:rPr>
                        <a:t>1</a:t>
                      </a:r>
                      <a:r>
                        <a:rPr lang="es-PE" sz="1600" b="0" i="1" kern="1200" dirty="0" smtClean="0">
                          <a:solidFill>
                            <a:schemeClr val="accent4">
                              <a:lumMod val="40000"/>
                              <a:lumOff val="60000"/>
                            </a:schemeClr>
                          </a:solidFill>
                          <a:effectLst/>
                          <a:latin typeface="+mn-lt"/>
                          <a:ea typeface="+mn-ea"/>
                          <a:cs typeface="+mn-cs"/>
                        </a:rPr>
                        <a:t>”. </a:t>
                      </a:r>
                      <a:r>
                        <a:rPr lang="es-PE" sz="1600" b="0" kern="1200" dirty="0" smtClean="0">
                          <a:solidFill>
                            <a:schemeClr val="lt1"/>
                          </a:solidFill>
                          <a:effectLst/>
                          <a:latin typeface="+mn-lt"/>
                          <a:ea typeface="+mn-ea"/>
                          <a:cs typeface="+mn-cs"/>
                        </a:rPr>
                        <a:t>En tal sentido, los cambios que se produzcan en las estimaciones producto de su revisión, deberán tratarse de manera prospectiva (resultados del ejercicio), nunca retroactiva, porque no es su naturaleza relacionarse con periodos anteriores</a:t>
                      </a:r>
                      <a:r>
                        <a:rPr lang="es-PE" sz="1600" b="0" kern="1200" baseline="30000" dirty="0" smtClean="0">
                          <a:solidFill>
                            <a:schemeClr val="lt1"/>
                          </a:solidFill>
                          <a:effectLst/>
                          <a:latin typeface="+mn-lt"/>
                          <a:ea typeface="+mn-ea"/>
                          <a:cs typeface="+mn-cs"/>
                        </a:rPr>
                        <a:t>2</a:t>
                      </a:r>
                      <a:r>
                        <a:rPr lang="es-PE" sz="1600" b="0" kern="1200" dirty="0" smtClean="0">
                          <a:solidFill>
                            <a:schemeClr val="lt1"/>
                          </a:solidFill>
                          <a:effectLst/>
                          <a:latin typeface="+mn-lt"/>
                          <a:ea typeface="+mn-ea"/>
                          <a:cs typeface="+mn-cs"/>
                        </a:rPr>
                        <a:t>.</a:t>
                      </a:r>
                    </a:p>
                    <a:p>
                      <a:pPr marL="0" marR="0" indent="0" algn="just" defTabSz="914400" rtl="0" eaLnBrk="1" fontAlgn="auto" latinLnBrk="0" hangingPunct="1">
                        <a:lnSpc>
                          <a:spcPct val="100000"/>
                        </a:lnSpc>
                        <a:spcBef>
                          <a:spcPts val="0"/>
                        </a:spcBef>
                        <a:spcAft>
                          <a:spcPts val="0"/>
                        </a:spcAft>
                        <a:buClrTx/>
                        <a:buSzTx/>
                        <a:buFontTx/>
                        <a:buNone/>
                        <a:tabLst/>
                        <a:defRPr/>
                      </a:pPr>
                      <a:r>
                        <a:rPr lang="es-PE" sz="1600" b="0" kern="1200" dirty="0" smtClean="0">
                          <a:solidFill>
                            <a:schemeClr val="lt1"/>
                          </a:solidFill>
                          <a:effectLst/>
                          <a:latin typeface="+mn-lt"/>
                          <a:ea typeface="+mn-ea"/>
                          <a:cs typeface="+mn-cs"/>
                        </a:rPr>
                        <a:t>El registro contable del ejercicio 2014 en el SIAF sería como sigue:</a:t>
                      </a:r>
                    </a:p>
                    <a:p>
                      <a:pPr algn="just"/>
                      <a:endParaRPr lang="es-PE" sz="1600" b="0" kern="1200" dirty="0" smtClean="0">
                        <a:solidFill>
                          <a:schemeClr val="lt1"/>
                        </a:solidFill>
                        <a:effectLst/>
                        <a:latin typeface="+mn-lt"/>
                        <a:ea typeface="+mn-ea"/>
                        <a:cs typeface="+mn-cs"/>
                      </a:endParaRPr>
                    </a:p>
                    <a:p>
                      <a:pPr algn="just"/>
                      <a:endParaRPr lang="es-PE" sz="1200" b="0" kern="1200" dirty="0" smtClean="0">
                        <a:solidFill>
                          <a:schemeClr val="lt1"/>
                        </a:solidFill>
                        <a:effectLst/>
                        <a:latin typeface="+mn-lt"/>
                        <a:ea typeface="+mn-ea"/>
                        <a:cs typeface="+mn-cs"/>
                      </a:endParaRPr>
                    </a:p>
                    <a:p>
                      <a:pPr algn="just"/>
                      <a:r>
                        <a:rPr lang="es-PE" sz="1200" b="0" kern="1200" baseline="30000" dirty="0" smtClean="0">
                          <a:solidFill>
                            <a:schemeClr val="lt1"/>
                          </a:solidFill>
                          <a:effectLst/>
                          <a:latin typeface="+mn-lt"/>
                          <a:ea typeface="+mn-ea"/>
                          <a:cs typeface="+mn-cs"/>
                        </a:rPr>
                        <a:t>1</a:t>
                      </a:r>
                      <a:r>
                        <a:rPr lang="es-PE" sz="1200" b="0" kern="1200" dirty="0" smtClean="0">
                          <a:solidFill>
                            <a:schemeClr val="lt1"/>
                          </a:solidFill>
                          <a:effectLst/>
                          <a:latin typeface="+mn-lt"/>
                          <a:ea typeface="+mn-ea"/>
                          <a:cs typeface="+mn-cs"/>
                        </a:rPr>
                        <a:t>Párrafo 7 NICSP 03 </a:t>
                      </a:r>
                    </a:p>
                    <a:p>
                      <a:pPr algn="just"/>
                      <a:r>
                        <a:rPr lang="es-PE" sz="1200" b="0" kern="1200" baseline="30000" dirty="0" smtClean="0">
                          <a:solidFill>
                            <a:schemeClr val="lt1"/>
                          </a:solidFill>
                          <a:effectLst/>
                          <a:latin typeface="+mn-lt"/>
                          <a:ea typeface="+mn-ea"/>
                          <a:cs typeface="+mn-cs"/>
                        </a:rPr>
                        <a:t>2</a:t>
                      </a:r>
                      <a:r>
                        <a:rPr lang="es-PE" sz="1200" b="0" kern="1200" dirty="0" smtClean="0">
                          <a:solidFill>
                            <a:schemeClr val="lt1"/>
                          </a:solidFill>
                          <a:effectLst/>
                          <a:latin typeface="+mn-lt"/>
                          <a:ea typeface="+mn-ea"/>
                          <a:cs typeface="+mn-cs"/>
                        </a:rPr>
                        <a:t>Párrafo 39 NICSP 03</a:t>
                      </a:r>
                      <a:endParaRPr lang="es-PE" sz="1600" b="0" kern="1200" dirty="0" smtClean="0">
                        <a:solidFill>
                          <a:schemeClr val="lt1"/>
                        </a:solidFill>
                        <a:effectLst/>
                        <a:latin typeface="+mn-lt"/>
                        <a:ea typeface="+mn-ea"/>
                        <a:cs typeface="+mn-cs"/>
                      </a:endParaRPr>
                    </a:p>
                    <a:p>
                      <a:pPr algn="just"/>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18" name="Imagen 17"/>
          <p:cNvPicPr/>
          <p:nvPr/>
        </p:nvPicPr>
        <p:blipFill rotWithShape="1">
          <a:blip r:embed="rId3"/>
          <a:srcRect l="20166" t="16228" r="29644" b="26594"/>
          <a:stretch/>
        </p:blipFill>
        <p:spPr bwMode="auto">
          <a:xfrm>
            <a:off x="3951763" y="1120138"/>
            <a:ext cx="7973537" cy="5490211"/>
          </a:xfrm>
          <a:prstGeom prst="rect">
            <a:avLst/>
          </a:prstGeom>
          <a:ln>
            <a:noFill/>
          </a:ln>
          <a:extLst>
            <a:ext uri="{53640926-AAD7-44D8-BBD7-CCE9431645EC}">
              <a14:shadowObscured xmlns:a14="http://schemas.microsoft.com/office/drawing/2010/main"/>
            </a:ext>
          </a:extLst>
        </p:spPr>
      </p:pic>
      <p:sp>
        <p:nvSpPr>
          <p:cNvPr id="15" name="Rectángulo redondeado 14"/>
          <p:cNvSpPr/>
          <p:nvPr/>
        </p:nvSpPr>
        <p:spPr>
          <a:xfrm>
            <a:off x="4960620" y="1600200"/>
            <a:ext cx="906781" cy="41148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190674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3000"/>
                                        <p:tgtEl>
                                          <p:spTgt spid="18"/>
                                        </p:tgtEl>
                                      </p:cBhvr>
                                    </p:animEffect>
                                    <p:anim calcmode="lin" valueType="num">
                                      <p:cBhvr>
                                        <p:cTn id="13" dur="3000" fill="hold"/>
                                        <p:tgtEl>
                                          <p:spTgt spid="18"/>
                                        </p:tgtEl>
                                        <p:attrNameLst>
                                          <p:attrName>ppt_x</p:attrName>
                                        </p:attrNameLst>
                                      </p:cBhvr>
                                      <p:tavLst>
                                        <p:tav tm="0">
                                          <p:val>
                                            <p:strVal val="#ppt_x"/>
                                          </p:val>
                                        </p:tav>
                                        <p:tav tm="100000">
                                          <p:val>
                                            <p:strVal val="#ppt_x"/>
                                          </p:val>
                                        </p:tav>
                                      </p:tavLst>
                                    </p:anim>
                                    <p:anim calcmode="lin" valueType="num">
                                      <p:cBhvr>
                                        <p:cTn id="14" dur="3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3000"/>
                            </p:stCondLst>
                            <p:childTnLst>
                              <p:par>
                                <p:cTn id="16" presetID="20"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edge">
                                      <p:cBhvr>
                                        <p:cTn id="18"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143250" y="201295"/>
            <a:ext cx="4629150" cy="466725"/>
            <a:chOff x="4366726" y="401215"/>
            <a:chExt cx="7825274" cy="494524"/>
          </a:xfrm>
        </p:grpSpPr>
        <p:sp>
          <p:nvSpPr>
            <p:cNvPr id="7" name="Rectángulo 6"/>
            <p:cNvSpPr/>
            <p:nvPr/>
          </p:nvSpPr>
          <p:spPr>
            <a:xfrm>
              <a:off x="4991877" y="401215"/>
              <a:ext cx="7200123" cy="494523"/>
            </a:xfrm>
            <a:prstGeom prst="rect">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sp>
          <p:nvSpPr>
            <p:cNvPr id="8" name="Triángulo rectángulo 7"/>
            <p:cNvSpPr/>
            <p:nvPr/>
          </p:nvSpPr>
          <p:spPr>
            <a:xfrm flipH="1">
              <a:off x="4366726" y="401216"/>
              <a:ext cx="625151" cy="494523"/>
            </a:xfrm>
            <a:prstGeom prst="rtTriangle">
              <a:avLst/>
            </a:prstGeom>
            <a:solidFill>
              <a:srgbClr val="E8E8E8">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grpSp>
      <p:sp>
        <p:nvSpPr>
          <p:cNvPr id="9" name="Rectángulo 8"/>
          <p:cNvSpPr/>
          <p:nvPr/>
        </p:nvSpPr>
        <p:spPr>
          <a:xfrm>
            <a:off x="0" y="5080"/>
            <a:ext cx="5600700" cy="544830"/>
          </a:xfrm>
          <a:prstGeom prst="rect">
            <a:avLst/>
          </a:prstGeom>
          <a:gradFill flip="none" rotWithShape="1">
            <a:gsLst>
              <a:gs pos="54000">
                <a:srgbClr val="D21313"/>
              </a:gs>
              <a:gs pos="0">
                <a:srgbClr val="9D1010"/>
              </a:gs>
              <a:gs pos="82000">
                <a:srgbClr val="D41313"/>
              </a:gs>
              <a:gs pos="25000">
                <a:srgbClr val="C11212"/>
              </a:gs>
              <a:gs pos="100000">
                <a:srgbClr val="9D1010"/>
              </a:gs>
            </a:gsLst>
            <a:lin ang="0" scaled="0"/>
            <a:tileRect/>
          </a:gradFill>
          <a:ln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a:p>
        </p:txBody>
      </p:sp>
      <p:cxnSp>
        <p:nvCxnSpPr>
          <p:cNvPr id="10" name="1 Conector recto"/>
          <p:cNvCxnSpPr>
            <a:cxnSpLocks/>
          </p:cNvCxnSpPr>
          <p:nvPr/>
        </p:nvCxnSpPr>
        <p:spPr>
          <a:xfrm>
            <a:off x="0" y="829821"/>
            <a:ext cx="7872095" cy="0"/>
          </a:xfrm>
          <a:prstGeom prst="line">
            <a:avLst/>
          </a:prstGeom>
          <a:ln w="57150">
            <a:solidFill>
              <a:srgbClr val="CE110C"/>
            </a:solidFill>
          </a:ln>
        </p:spPr>
        <p:style>
          <a:lnRef idx="1">
            <a:schemeClr val="accent1"/>
          </a:lnRef>
          <a:fillRef idx="0">
            <a:schemeClr val="accent1"/>
          </a:fillRef>
          <a:effectRef idx="0">
            <a:schemeClr val="accent1"/>
          </a:effectRef>
          <a:fontRef idx="minor">
            <a:schemeClr val="tx1"/>
          </a:fontRef>
        </p:style>
      </p:cxnSp>
      <p:cxnSp>
        <p:nvCxnSpPr>
          <p:cNvPr id="11" name="3 Conector recto"/>
          <p:cNvCxnSpPr>
            <a:cxnSpLocks/>
          </p:cNvCxnSpPr>
          <p:nvPr/>
        </p:nvCxnSpPr>
        <p:spPr>
          <a:xfrm>
            <a:off x="1270" y="876176"/>
            <a:ext cx="7871460" cy="0"/>
          </a:xfrm>
          <a:prstGeom prst="line">
            <a:avLst/>
          </a:prstGeom>
          <a:ln w="6350">
            <a:solidFill>
              <a:srgbClr val="CE110C"/>
            </a:solidFill>
          </a:ln>
        </p:spPr>
        <p:style>
          <a:lnRef idx="1">
            <a:schemeClr val="accent1"/>
          </a:lnRef>
          <a:fillRef idx="0">
            <a:schemeClr val="accent1"/>
          </a:fillRef>
          <a:effectRef idx="0">
            <a:schemeClr val="accent1"/>
          </a:effectRef>
          <a:fontRef idx="minor">
            <a:schemeClr val="tx1"/>
          </a:fontRef>
        </p:style>
      </p:cxnSp>
      <p:pic>
        <p:nvPicPr>
          <p:cNvPr id="2051" name="Imagen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922"/>
            <a:ext cx="1981200" cy="365125"/>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13"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800" b="0" i="0" u="none" strike="noStrike" cap="none" normalizeH="0" baseline="0" smtClean="0">
                <a:ln>
                  <a:noFill/>
                </a:ln>
                <a:solidFill>
                  <a:schemeClr val="tx1"/>
                </a:solidFill>
                <a:effectLst/>
                <a:latin typeface="Arial" panose="020B0604020202020204" pitchFamily="34" charset="0"/>
              </a:rPr>
              <a:t/>
            </a:r>
            <a:br>
              <a:rPr kumimoji="0" lang="es-PE" altLang="es-PE" sz="1800" b="0" i="0" u="none" strike="noStrike" cap="none" normalizeH="0" baseline="0" smtClean="0">
                <a:ln>
                  <a:noFill/>
                </a:ln>
                <a:solidFill>
                  <a:schemeClr val="tx1"/>
                </a:solidFill>
                <a:effectLst/>
                <a:latin typeface="Arial" panose="020B0604020202020204" pitchFamily="34" charset="0"/>
              </a:rPr>
            </a:br>
            <a:endParaRPr kumimoji="0" lang="es-PE" altLang="es-P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sp>
        <p:nvSpPr>
          <p:cNvPr id="14" name="Rectangle 10"/>
          <p:cNvSpPr>
            <a:spLocks noChangeArrowheads="1"/>
          </p:cNvSpPr>
          <p:nvPr/>
        </p:nvSpPr>
        <p:spPr bwMode="auto">
          <a:xfrm>
            <a:off x="0" y="547300"/>
            <a:ext cx="54725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altLang="es-PE"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Casos de Uso – NICSP 03 Políticas Contables, Cambios en las Estimaciones y Errores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1139462678"/>
              </p:ext>
            </p:extLst>
          </p:nvPr>
        </p:nvGraphicFramePr>
        <p:xfrm>
          <a:off x="473180" y="1712305"/>
          <a:ext cx="6079773" cy="3108960"/>
        </p:xfrm>
        <a:graphic>
          <a:graphicData uri="http://schemas.openxmlformats.org/drawingml/2006/table">
            <a:tbl>
              <a:tblPr firstRow="1" firstCol="1" bandRow="1">
                <a:tableStyleId>{125E5076-3810-47DD-B79F-674D7AD40C01}</a:tableStyleId>
              </a:tblPr>
              <a:tblGrid>
                <a:gridCol w="6079773"/>
              </a:tblGrid>
              <a:tr h="337294">
                <a:tc>
                  <a:txBody>
                    <a:bodyPr/>
                    <a:lstStyle/>
                    <a:p>
                      <a:pPr algn="l">
                        <a:lnSpc>
                          <a:spcPct val="150000"/>
                        </a:lnSpc>
                        <a:spcAft>
                          <a:spcPts val="0"/>
                        </a:spcAft>
                      </a:pPr>
                      <a:r>
                        <a:rPr lang="es-PE" sz="1600" dirty="0" smtClean="0">
                          <a:effectLst/>
                        </a:rPr>
                        <a:t>CONCLUSIONES</a:t>
                      </a:r>
                      <a:endParaRPr lang="es-PE"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672275">
                <a:tc>
                  <a:txBody>
                    <a:bodyPr/>
                    <a:lstStyle/>
                    <a:p>
                      <a:pPr algn="just"/>
                      <a:r>
                        <a:rPr lang="es-PE" sz="2000" b="0" kern="1200" dirty="0" smtClean="0">
                          <a:solidFill>
                            <a:schemeClr val="lt1"/>
                          </a:solidFill>
                          <a:effectLst/>
                          <a:latin typeface="+mn-lt"/>
                          <a:ea typeface="+mn-ea"/>
                          <a:cs typeface="+mn-cs"/>
                        </a:rPr>
                        <a:t>Los cambios en las estimaciones contables se registran de manera prospectiva, (desde la fecha del cambio en la estimación en adelante</a:t>
                      </a:r>
                      <a:r>
                        <a:rPr lang="es-PE" sz="2000" b="0" strike="noStrike" kern="1200" baseline="30000" dirty="0" smtClean="0">
                          <a:solidFill>
                            <a:schemeClr val="lt1"/>
                          </a:solidFill>
                          <a:effectLst/>
                          <a:latin typeface="+mn-lt"/>
                          <a:ea typeface="+mn-ea"/>
                          <a:cs typeface="+mn-cs"/>
                        </a:rPr>
                        <a:t>3</a:t>
                      </a:r>
                      <a:r>
                        <a:rPr lang="es-PE" sz="2000" b="0" kern="1200" dirty="0" smtClean="0">
                          <a:solidFill>
                            <a:schemeClr val="lt1"/>
                          </a:solidFill>
                          <a:effectLst/>
                          <a:latin typeface="+mn-lt"/>
                          <a:ea typeface="+mn-ea"/>
                          <a:cs typeface="+mn-cs"/>
                        </a:rPr>
                        <a:t>) utilizando cuando corresponda cuentas de ingresos o gastos (resultados del ejercicio), o ajustando el importe de activos, pasivos o patrimonio en el periodo en que tiene lugar el cambio. Párrafo 43 NICSP 03</a:t>
                      </a:r>
                    </a:p>
                    <a:p>
                      <a:pPr algn="just"/>
                      <a:endParaRPr lang="es-PE" sz="1200" b="0" kern="1200" dirty="0" smtClean="0">
                        <a:solidFill>
                          <a:schemeClr val="lt1"/>
                        </a:solidFill>
                        <a:effectLst/>
                        <a:latin typeface="+mn-lt"/>
                        <a:ea typeface="+mn-ea"/>
                        <a:cs typeface="+mn-cs"/>
                      </a:endParaRPr>
                    </a:p>
                    <a:p>
                      <a:pPr algn="just"/>
                      <a:r>
                        <a:rPr lang="es-PE" sz="1200" b="0" kern="1200" baseline="30000" dirty="0" smtClean="0">
                          <a:solidFill>
                            <a:schemeClr val="lt1"/>
                          </a:solidFill>
                          <a:effectLst/>
                          <a:latin typeface="+mn-lt"/>
                          <a:ea typeface="+mn-ea"/>
                          <a:cs typeface="+mn-cs"/>
                        </a:rPr>
                        <a:t>3</a:t>
                      </a:r>
                      <a:r>
                        <a:rPr lang="es-PE" sz="1200" b="0" kern="1200" dirty="0" smtClean="0">
                          <a:solidFill>
                            <a:schemeClr val="lt1"/>
                          </a:solidFill>
                          <a:effectLst/>
                          <a:latin typeface="+mn-lt"/>
                          <a:ea typeface="+mn-ea"/>
                          <a:cs typeface="+mn-cs"/>
                        </a:rPr>
                        <a:t>Párrafo 43 NICSP 03 </a:t>
                      </a:r>
                    </a:p>
                    <a:p>
                      <a:pPr algn="just"/>
                      <a:endParaRPr lang="es-PE" sz="1600" b="0" kern="1200" dirty="0">
                        <a:solidFill>
                          <a:schemeClr val="lt1"/>
                        </a:solidFill>
                        <a:effectLst/>
                        <a:latin typeface="+mn-lt"/>
                        <a:ea typeface="+mn-ea"/>
                        <a:cs typeface="+mn-cs"/>
                      </a:endParaRPr>
                    </a:p>
                  </a:txBody>
                  <a:tcPr marL="68580" marR="68580" marT="0" marB="0"/>
                </a:tc>
              </a:tr>
            </a:tbl>
          </a:graphicData>
        </a:graphic>
      </p:graphicFrame>
      <p:pic>
        <p:nvPicPr>
          <p:cNvPr id="2" name="Imagen 1"/>
          <p:cNvPicPr>
            <a:picLocks noChangeAspect="1"/>
          </p:cNvPicPr>
          <p:nvPr/>
        </p:nvPicPr>
        <p:blipFill rotWithShape="1">
          <a:blip r:embed="rId3">
            <a:biLevel thresh="50000"/>
          </a:blip>
          <a:srcRect l="7454" t="30688" r="40546" b="8544"/>
          <a:stretch/>
        </p:blipFill>
        <p:spPr>
          <a:xfrm>
            <a:off x="7266015" y="2272145"/>
            <a:ext cx="4004554" cy="2632364"/>
          </a:xfrm>
          <a:prstGeom prst="rect">
            <a:avLst/>
          </a:prstGeom>
        </p:spPr>
      </p:pic>
    </p:spTree>
    <p:extLst>
      <p:ext uri="{BB962C8B-B14F-4D97-AF65-F5344CB8AC3E}">
        <p14:creationId xmlns:p14="http://schemas.microsoft.com/office/powerpoint/2010/main" val="36070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1000"/>
                                        <p:tgtEl>
                                          <p:spTgt spid="16"/>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3000" fill="hold"/>
                                        <p:tgtEl>
                                          <p:spTgt spid="2"/>
                                        </p:tgtEl>
                                        <p:attrNameLst>
                                          <p:attrName>ppt_w</p:attrName>
                                        </p:attrNameLst>
                                      </p:cBhvr>
                                      <p:tavLst>
                                        <p:tav tm="0">
                                          <p:val>
                                            <p:fltVal val="0"/>
                                          </p:val>
                                        </p:tav>
                                        <p:tav tm="100000">
                                          <p:val>
                                            <p:strVal val="#ppt_w"/>
                                          </p:val>
                                        </p:tav>
                                      </p:tavLst>
                                    </p:anim>
                                    <p:anim calcmode="lin" valueType="num">
                                      <p:cBhvr>
                                        <p:cTn id="12" dur="3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PE"/>
          </a:p>
        </p:txBody>
      </p:sp>
      <p:sp>
        <p:nvSpPr>
          <p:cNvPr id="3" name="Marcador de texto 2"/>
          <p:cNvSpPr>
            <a:spLocks noGrp="1"/>
          </p:cNvSpPr>
          <p:nvPr>
            <p:ph type="body" idx="1"/>
          </p:nvPr>
        </p:nvSpPr>
        <p:spPr/>
        <p:txBody>
          <a:bodyPr/>
          <a:lstStyle/>
          <a:p>
            <a:endParaRPr lang="es-PE"/>
          </a:p>
        </p:txBody>
      </p:sp>
    </p:spTree>
    <p:extLst>
      <p:ext uri="{BB962C8B-B14F-4D97-AF65-F5344CB8AC3E}">
        <p14:creationId xmlns:p14="http://schemas.microsoft.com/office/powerpoint/2010/main" val="262876493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TotalTime>
  <Words>532</Words>
  <Application>Microsoft Office PowerPoint</Application>
  <PresentationFormat>Panorámica</PresentationFormat>
  <Paragraphs>33</Paragraphs>
  <Slides>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vt:i4>
      </vt:variant>
    </vt:vector>
  </HeadingPairs>
  <TitlesOfParts>
    <vt:vector size="12"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Ventura Abarca, Eduardo</dc:creator>
  <cp:lastModifiedBy>Pisani Cabrejo, Martha</cp:lastModifiedBy>
  <cp:revision>21</cp:revision>
  <dcterms:created xsi:type="dcterms:W3CDTF">2016-04-08T17:26:44Z</dcterms:created>
  <dcterms:modified xsi:type="dcterms:W3CDTF">2016-06-23T00:04:37Z</dcterms:modified>
</cp:coreProperties>
</file>